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335" r:id="rId15"/>
    <p:sldId id="283" r:id="rId16"/>
    <p:sldId id="285" r:id="rId17"/>
    <p:sldId id="287" r:id="rId18"/>
    <p:sldId id="289" r:id="rId19"/>
    <p:sldId id="291" r:id="rId20"/>
    <p:sldId id="293" r:id="rId21"/>
    <p:sldId id="295" r:id="rId22"/>
    <p:sldId id="297" r:id="rId23"/>
    <p:sldId id="299" r:id="rId24"/>
    <p:sldId id="301" r:id="rId25"/>
    <p:sldId id="303" r:id="rId26"/>
    <p:sldId id="305" r:id="rId27"/>
    <p:sldId id="307" r:id="rId28"/>
    <p:sldId id="309" r:id="rId29"/>
    <p:sldId id="311" r:id="rId30"/>
    <p:sldId id="313" r:id="rId31"/>
    <p:sldId id="315" r:id="rId32"/>
    <p:sldId id="317" r:id="rId33"/>
    <p:sldId id="319" r:id="rId34"/>
    <p:sldId id="321" r:id="rId35"/>
    <p:sldId id="323" r:id="rId36"/>
    <p:sldId id="325" r:id="rId37"/>
    <p:sldId id="327" r:id="rId38"/>
    <p:sldId id="329" r:id="rId39"/>
    <p:sldId id="331" r:id="rId40"/>
    <p:sldId id="33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6E63D-B0C6-4BB9-88F2-51CAFADCBE8B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89FA-F7C6-4E37-A266-2A8EB33493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8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8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1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1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3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05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5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5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55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06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58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09E8-436F-449D-AFD7-6C9E5DBF75C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6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09E8-436F-449D-AFD7-6C9E5DBF75C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79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09E8-436F-449D-AFD7-6C9E5DBF75C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217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BFF5-D958-48F1-B858-2761DFC9DDE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78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07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BFF5-D958-48F1-B858-2761DFC9DDE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66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5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BFF5-D958-48F1-B858-2761DFC9DDE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23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BFF5-D958-48F1-B858-2761DFC9DDE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960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CBFF5-D958-48F1-B858-2761DFC9DDE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32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3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422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438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09E8-436F-449D-AFD7-6C9E5DBF75C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44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09E8-436F-449D-AFD7-6C9E5DBF75C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15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09E8-436F-449D-AFD7-6C9E5DBF75C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24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09E8-436F-449D-AFD7-6C9E5DBF75CB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57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779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41E214-CF48-4AD9-9530-A3574AE00F90}" type="slidenum">
              <a:rPr lang="en-GB" smtClean="0">
                <a:latin typeface="Calibri" panose="020F0502020204030204" pitchFamily="34" charset="0"/>
              </a:rPr>
              <a:pPr/>
              <a:t>38</a:t>
            </a:fld>
            <a:endParaRPr lang="en-GB" smtClean="0">
              <a:latin typeface="Calibri" panose="020F050202020403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96813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690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6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1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0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409E8-436F-449D-AFD7-6C9E5DBF75C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16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6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11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D938-9FDF-4CF8-82D1-E60EA26D4A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7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1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0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26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08845B2-7154-1D4A-8F87-F14C84D9121A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3047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4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0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6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7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2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6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7DDC-D21E-48F9-948A-A150CB649A5C}" type="datetimeFigureOut">
              <a:rPr lang="en-GB" smtClean="0"/>
              <a:t>11/06/2019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01834-8A1E-4757-B0F7-5C79642AD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1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ighty.com/video/phrases-kids-said-that-were-code-words-for-im-anxiou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minds.org.uk/find-help/for-parents/parents-lounge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minds.org.uk/find-help/for-parents/parents-lounge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www.smilingmind.com.au/smiling-mind-app" TargetMode="External"/><Relationship Id="rId4" Type="http://schemas.openxmlformats.org/officeDocument/2006/relationships/hyperlink" Target="http://edocs.southglos.gov.uk/download/successfullymanaginganxietyinformationforchildrenandyoungpeople_601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RrxNTnyh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46640" cy="1442591"/>
          </a:xfrm>
        </p:spPr>
        <p:txBody>
          <a:bodyPr/>
          <a:lstStyle/>
          <a:p>
            <a:r>
              <a:rPr lang="en-GB" dirty="0" smtClean="0"/>
              <a:t>Understanding Anxiety in Children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40760" cy="2713856"/>
          </a:xfrm>
        </p:spPr>
        <p:txBody>
          <a:bodyPr/>
          <a:lstStyle/>
          <a:p>
            <a:r>
              <a:rPr lang="en-GB" dirty="0" smtClean="0"/>
              <a:t>Becky Cumming &amp; </a:t>
            </a:r>
            <a:r>
              <a:rPr lang="en-GB" dirty="0"/>
              <a:t>K</a:t>
            </a:r>
            <a:r>
              <a:rPr lang="en-GB" dirty="0" smtClean="0"/>
              <a:t>ate Perry</a:t>
            </a:r>
          </a:p>
          <a:p>
            <a:r>
              <a:rPr lang="en-GB" dirty="0" smtClean="0"/>
              <a:t>Primary Mental Health Specialists</a:t>
            </a:r>
          </a:p>
          <a:p>
            <a:r>
              <a:rPr lang="en-GB" dirty="0" smtClean="0"/>
              <a:t>South Bristol CAMHS</a:t>
            </a:r>
          </a:p>
          <a:p>
            <a:r>
              <a:rPr lang="en-GB" dirty="0" smtClean="0"/>
              <a:t>May 2019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16708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4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is Anxiety a Problem?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34907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When  it is too strong for the child to bear.</a:t>
            </a:r>
          </a:p>
          <a:p>
            <a:r>
              <a:rPr lang="en-GB" dirty="0" smtClean="0"/>
              <a:t>When it lasts once the threat has gone.</a:t>
            </a:r>
          </a:p>
          <a:p>
            <a:r>
              <a:rPr lang="en-GB" dirty="0" smtClean="0"/>
              <a:t>When it leads the child to avoid or pull away from activities/ school etc.</a:t>
            </a:r>
          </a:p>
          <a:p>
            <a:r>
              <a:rPr lang="en-GB" dirty="0" smtClean="0"/>
              <a:t>When it causes ongoing physical symptoms.</a:t>
            </a:r>
          </a:p>
          <a:p>
            <a:r>
              <a:rPr lang="en-GB" dirty="0" smtClean="0"/>
              <a:t>When they keep seeking reassurance but it has no effect.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Rvn34598\AppData\Local\Microsoft\Windows\Temporary Internet Files\Content.Outlook\1OLHQ5IZ\IMG_20190508_21475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-411427"/>
            <a:ext cx="5236046" cy="69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3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/>
          <a:lstStyle/>
          <a:p>
            <a:r>
              <a:rPr lang="en-GB" dirty="0" smtClean="0"/>
              <a:t>Avoidance!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46085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Is your child avoiding situations that make them anxious?</a:t>
            </a:r>
          </a:p>
          <a:p>
            <a:r>
              <a:rPr lang="en-GB" dirty="0" smtClean="0"/>
              <a:t>Are they missing activities due to tummy aches/ headaches </a:t>
            </a:r>
            <a:r>
              <a:rPr lang="en-GB" dirty="0" err="1" smtClean="0"/>
              <a:t>etc</a:t>
            </a:r>
            <a:r>
              <a:rPr lang="en-GB" dirty="0" smtClean="0"/>
              <a:t> which may be due to anxiety?</a:t>
            </a:r>
          </a:p>
          <a:p>
            <a:r>
              <a:rPr lang="en-GB" dirty="0" smtClean="0"/>
              <a:t>Avoidance is an understandable reaction but makes things worse in the long term.</a:t>
            </a:r>
          </a:p>
          <a:p>
            <a:r>
              <a:rPr lang="en-GB" dirty="0" smtClean="0"/>
              <a:t>What helps: help them </a:t>
            </a:r>
            <a:r>
              <a:rPr lang="en-GB" i="1" dirty="0" smtClean="0"/>
              <a:t>to face the </a:t>
            </a:r>
            <a:r>
              <a:rPr lang="en-GB" dirty="0" smtClean="0"/>
              <a:t>situation in small steps.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5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vn34598\AppData\Local\Microsoft\Windows\Temporary Internet Files\Content.Outlook\1OLHQ5IZ\IMG_20190509_123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2" y="5618574"/>
            <a:ext cx="8115765" cy="11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6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Remind your child that facing the fear in small steps will help…</a:t>
            </a:r>
          </a:p>
          <a:p>
            <a:r>
              <a:rPr lang="en-GB" sz="3600" dirty="0" smtClean="0"/>
              <a:t>But there may be “bumps” a long the way </a:t>
            </a:r>
          </a:p>
          <a:p>
            <a:r>
              <a:rPr lang="en-GB" sz="3600" dirty="0" smtClean="0"/>
              <a:t>The best way to help is to keep going with facing the fear in small steps.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3305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Avoidance cycle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71" y="378679"/>
            <a:ext cx="5976665" cy="5751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739207"/>
            <a:ext cx="7293947" cy="10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0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ymail_attachmentId11105" descr="17b440ae-cbf3-4245-8b1a-8164bc9c4f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68" y="736204"/>
            <a:ext cx="4997052" cy="499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contributes to anxiety?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Genes and temperament may have an influence</a:t>
            </a:r>
            <a:endParaRPr lang="en-GB" dirty="0"/>
          </a:p>
          <a:p>
            <a:r>
              <a:rPr lang="en-GB" dirty="0" smtClean="0"/>
              <a:t>Anxious beliefs</a:t>
            </a:r>
            <a:endParaRPr lang="en-GB" dirty="0"/>
          </a:p>
          <a:p>
            <a:r>
              <a:rPr lang="en-GB" dirty="0" smtClean="0"/>
              <a:t>Parent/carer reaction </a:t>
            </a:r>
            <a:endParaRPr lang="en-GB" dirty="0"/>
          </a:p>
          <a:p>
            <a:r>
              <a:rPr lang="en-GB" dirty="0" smtClean="0"/>
              <a:t>Avoidance</a:t>
            </a:r>
            <a:endParaRPr lang="en-GB" dirty="0"/>
          </a:p>
          <a:p>
            <a:r>
              <a:rPr lang="en-GB" dirty="0" smtClean="0"/>
              <a:t>Life stressors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4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Stressful events that may contribute to anxiety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includes moving home/ school often.</a:t>
            </a:r>
          </a:p>
          <a:p>
            <a:r>
              <a:rPr lang="en-GB" dirty="0" smtClean="0"/>
              <a:t>Being in an accident/ serious illness.</a:t>
            </a:r>
          </a:p>
          <a:p>
            <a:r>
              <a:rPr lang="en-GB" dirty="0" smtClean="0"/>
              <a:t>Parents fighting or arguing.</a:t>
            </a:r>
          </a:p>
          <a:p>
            <a:r>
              <a:rPr lang="en-GB" dirty="0" smtClean="0"/>
              <a:t>School issues e.g. bullying/ exams.</a:t>
            </a:r>
          </a:p>
          <a:p>
            <a:r>
              <a:rPr lang="en-GB" dirty="0" smtClean="0"/>
              <a:t>Loss of someone close to the child.</a:t>
            </a:r>
          </a:p>
          <a:p>
            <a:r>
              <a:rPr lang="en-GB" dirty="0" smtClean="0"/>
              <a:t>Being close to someone else who is anxious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5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Keeps Anxiety Going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82" y="1600200"/>
            <a:ext cx="8115765" cy="4421087"/>
          </a:xfrm>
        </p:spPr>
        <p:txBody>
          <a:bodyPr/>
          <a:lstStyle/>
          <a:p>
            <a:r>
              <a:rPr lang="en-GB" dirty="0" smtClean="0"/>
              <a:t>Our thoughts? E.g. “I know I’m not going to manage in school today”.</a:t>
            </a:r>
          </a:p>
          <a:p>
            <a:r>
              <a:rPr lang="en-GB" dirty="0" smtClean="0"/>
              <a:t>Behaviour: Our reactions/ what we do, including avoiding/ staying away from the thing that makes us scared or seeking a lot of  reassurance </a:t>
            </a:r>
          </a:p>
          <a:p>
            <a:r>
              <a:rPr lang="en-GB" dirty="0" smtClean="0"/>
              <a:t>Sometimes adult’s reactions to the child’s anxiety, and the child’s reaction to this.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7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we plan to cover: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/>
            <a:r>
              <a:rPr lang="en-GB" dirty="0" smtClean="0"/>
              <a:t>What is anxiety?</a:t>
            </a:r>
          </a:p>
          <a:p>
            <a:pPr marL="0" indent="0"/>
            <a:r>
              <a:rPr lang="en-GB" dirty="0" smtClean="0"/>
              <a:t>When is anxiety a problem?</a:t>
            </a:r>
          </a:p>
          <a:p>
            <a:pPr marL="0" indent="0"/>
            <a:r>
              <a:rPr lang="en-GB" dirty="0" smtClean="0"/>
              <a:t>Causes of anxiety and what keeps it going</a:t>
            </a:r>
          </a:p>
          <a:p>
            <a:pPr marL="0" indent="0"/>
            <a:r>
              <a:rPr lang="en-GB" dirty="0" smtClean="0"/>
              <a:t>What parents can do to help</a:t>
            </a:r>
          </a:p>
          <a:p>
            <a:pPr marL="0" indent="0"/>
            <a:r>
              <a:rPr lang="en-GB" dirty="0" smtClean="0"/>
              <a:t>Resources </a:t>
            </a:r>
          </a:p>
          <a:p>
            <a:pPr marL="0" indent="0"/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Help: Understanding Anxiety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Really important children understand what is happening inside their bodies.</a:t>
            </a:r>
          </a:p>
          <a:p>
            <a:r>
              <a:rPr lang="en-GB" dirty="0" smtClean="0"/>
              <a:t>Tell them these symptoms are your body’s way of telling you how you’re feeling.</a:t>
            </a:r>
          </a:p>
          <a:p>
            <a:r>
              <a:rPr lang="en-GB" dirty="0" smtClean="0"/>
              <a:t>Notice when they start to complain of headaches/ tummy aches – remind them their body might be telling them their anxious.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42310"/>
            <a:ext cx="7272808" cy="10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4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Anxiety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3"/>
            <a:ext cx="6552728" cy="453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1"/>
            <a:ext cx="7620569" cy="527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Helpful/unhelpful thoughts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2431" b="12431"/>
          <a:stretch>
            <a:fillRect/>
          </a:stretch>
        </p:blipFill>
        <p:spPr>
          <a:xfrm>
            <a:off x="1477047" y="1556792"/>
            <a:ext cx="6860508" cy="37730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Unhelpful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484784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am going to fail that </a:t>
            </a:r>
            <a:r>
              <a:rPr lang="en-US" dirty="0" smtClean="0"/>
              <a:t>exam</a:t>
            </a:r>
            <a:endParaRPr lang="en-US" dirty="0"/>
          </a:p>
          <a:p>
            <a:r>
              <a:rPr lang="en-US" dirty="0"/>
              <a:t>I have no friends</a:t>
            </a:r>
          </a:p>
          <a:p>
            <a:r>
              <a:rPr lang="en-US" dirty="0"/>
              <a:t>I am worried someone in my family </a:t>
            </a:r>
            <a:r>
              <a:rPr lang="en-US" dirty="0" smtClean="0"/>
              <a:t>will </a:t>
            </a:r>
            <a:r>
              <a:rPr lang="en-US" dirty="0"/>
              <a:t>get ill</a:t>
            </a:r>
          </a:p>
          <a:p>
            <a:r>
              <a:rPr lang="en-US" dirty="0"/>
              <a:t>I wish I was someone else</a:t>
            </a:r>
          </a:p>
          <a:p>
            <a:r>
              <a:rPr lang="en-US" dirty="0"/>
              <a:t>I am not going to like this</a:t>
            </a:r>
          </a:p>
          <a:p>
            <a:r>
              <a:rPr lang="en-US" dirty="0" smtClean="0"/>
              <a:t>I </a:t>
            </a:r>
            <a:r>
              <a:rPr lang="en-US" dirty="0"/>
              <a:t>can’t talk in front of the class</a:t>
            </a:r>
          </a:p>
          <a:p>
            <a:r>
              <a:rPr lang="en-US" dirty="0"/>
              <a:t>Everything goes wrong because of 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64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Challenging unhelpful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83" y="1600201"/>
            <a:ext cx="8009267" cy="39170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Is this thought helpful?</a:t>
            </a:r>
          </a:p>
          <a:p>
            <a:r>
              <a:rPr lang="en-US" dirty="0" smtClean="0"/>
              <a:t>How do you know this is true?</a:t>
            </a:r>
          </a:p>
          <a:p>
            <a:r>
              <a:rPr lang="en-US" dirty="0" smtClean="0"/>
              <a:t>Is your brain exaggerating here?</a:t>
            </a:r>
            <a:endParaRPr lang="en-US" dirty="0"/>
          </a:p>
          <a:p>
            <a:r>
              <a:rPr lang="en-US" dirty="0" smtClean="0"/>
              <a:t>How can you make this unhelpful thought into a helpful one?</a:t>
            </a:r>
          </a:p>
          <a:p>
            <a:r>
              <a:rPr lang="en-US" dirty="0" smtClean="0"/>
              <a:t>Are there any times this worked out differently? </a:t>
            </a:r>
          </a:p>
          <a:p>
            <a:r>
              <a:rPr lang="en-US" dirty="0" smtClean="0"/>
              <a:t>What would your best friend say to you if they knew your thoughts?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44824"/>
            <a:ext cx="1261654" cy="105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How to support your child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467702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Help your child feel safe &amp; secure at home</a:t>
            </a:r>
          </a:p>
          <a:p>
            <a:r>
              <a:rPr lang="en-GB" dirty="0" smtClean="0"/>
              <a:t>Praise &amp; reward for even small steps or effort</a:t>
            </a:r>
          </a:p>
          <a:p>
            <a:r>
              <a:rPr lang="en-GB" dirty="0" smtClean="0"/>
              <a:t>Give clear &amp; firm limits (don’t back down!)</a:t>
            </a:r>
          </a:p>
          <a:p>
            <a:r>
              <a:rPr lang="en-GB" dirty="0" smtClean="0"/>
              <a:t>Try to be patient .</a:t>
            </a:r>
          </a:p>
          <a:p>
            <a:r>
              <a:rPr lang="en-GB" dirty="0" smtClean="0"/>
              <a:t>Don’t give too much reassurance – X 1 only.</a:t>
            </a:r>
          </a:p>
          <a:p>
            <a:r>
              <a:rPr lang="en-GB" dirty="0" smtClean="0"/>
              <a:t>Support your child to face the fears – with small steps if needed (</a:t>
            </a:r>
            <a:r>
              <a:rPr lang="en-GB" b="1" dirty="0" smtClean="0"/>
              <a:t>avoid avoiding!)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000" dirty="0"/>
              <a:t>Be thoughtful about what you share with your child</a:t>
            </a:r>
          </a:p>
          <a:p>
            <a:endParaRPr lang="en-GB" b="1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8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416" r="1641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747" y="13213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1224" cy="108498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Milkshake breathing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41330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Get a </a:t>
            </a:r>
            <a:r>
              <a:rPr lang="en-US" dirty="0"/>
              <a:t>plastic cup with a </a:t>
            </a:r>
            <a:r>
              <a:rPr lang="en-US" dirty="0" smtClean="0"/>
              <a:t>straw.</a:t>
            </a:r>
          </a:p>
          <a:p>
            <a:r>
              <a:rPr lang="en-US" dirty="0" smtClean="0"/>
              <a:t>Fill </a:t>
            </a:r>
            <a:r>
              <a:rPr lang="en-US" dirty="0"/>
              <a:t>the cup 1/3rd full with water.</a:t>
            </a:r>
            <a:br>
              <a:rPr lang="en-US" dirty="0"/>
            </a:br>
            <a:r>
              <a:rPr lang="en-US" dirty="0" smtClean="0"/>
              <a:t>Ensure child </a:t>
            </a:r>
            <a:r>
              <a:rPr lang="en-US" dirty="0"/>
              <a:t>breathes in deeply through their nose and breathes out slowly through the straw. Encourage </a:t>
            </a:r>
            <a:r>
              <a:rPr lang="en-US" dirty="0" smtClean="0"/>
              <a:t>them </a:t>
            </a:r>
            <a:r>
              <a:rPr lang="en-US" dirty="0"/>
              <a:t>to blow SMALL bubbles in the cup very </a:t>
            </a:r>
            <a:r>
              <a:rPr lang="en-US" dirty="0" smtClean="0"/>
              <a:t>gently. </a:t>
            </a:r>
            <a:endParaRPr lang="en-US" dirty="0"/>
          </a:p>
          <a:p>
            <a:r>
              <a:rPr lang="en-US" dirty="0"/>
              <a:t>Have your child practice at least five </a:t>
            </a:r>
            <a:r>
              <a:rPr lang="en-US" dirty="0" smtClean="0"/>
              <a:t>times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69" y="63715"/>
            <a:ext cx="2210031" cy="253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Tracing fingers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3845024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nhale </a:t>
            </a:r>
            <a:r>
              <a:rPr lang="en-US" dirty="0"/>
              <a:t>through the nose &amp;</a:t>
            </a:r>
            <a:r>
              <a:rPr lang="en-US" dirty="0" smtClean="0"/>
              <a:t> trace </a:t>
            </a:r>
            <a:r>
              <a:rPr lang="en-US" dirty="0"/>
              <a:t>the outside of his thumb, then exhale through the mouth </a:t>
            </a:r>
            <a:r>
              <a:rPr lang="en-US" dirty="0" smtClean="0"/>
              <a:t>while tracing </a:t>
            </a:r>
            <a:r>
              <a:rPr lang="en-US" dirty="0"/>
              <a:t>along the inside of </a:t>
            </a:r>
            <a:r>
              <a:rPr lang="en-US" dirty="0" smtClean="0"/>
              <a:t>the </a:t>
            </a:r>
            <a:r>
              <a:rPr lang="en-US" dirty="0"/>
              <a:t>thumb. Inhale &amp;</a:t>
            </a:r>
            <a:r>
              <a:rPr lang="en-US" dirty="0" smtClean="0"/>
              <a:t> trace </a:t>
            </a:r>
            <a:r>
              <a:rPr lang="en-US" dirty="0"/>
              <a:t>the outside of his pointer finger, exhale </a:t>
            </a:r>
            <a:r>
              <a:rPr lang="en-US" dirty="0" smtClean="0"/>
              <a:t>while tracing the </a:t>
            </a:r>
            <a:r>
              <a:rPr lang="en-US" dirty="0"/>
              <a:t>inside of his pointer </a:t>
            </a:r>
            <a:r>
              <a:rPr lang="en-US" dirty="0" smtClean="0"/>
              <a:t>finger…&amp; </a:t>
            </a:r>
            <a:r>
              <a:rPr lang="en-US" dirty="0"/>
              <a:t>so on and </a:t>
            </a:r>
            <a:r>
              <a:rPr lang="en-US" dirty="0" smtClean="0"/>
              <a:t>until </a:t>
            </a:r>
            <a:r>
              <a:rPr lang="en-US" dirty="0"/>
              <a:t>all </a:t>
            </a:r>
            <a:r>
              <a:rPr lang="en-US" dirty="0" smtClean="0"/>
              <a:t>the </a:t>
            </a:r>
            <a:r>
              <a:rPr lang="en-US" dirty="0"/>
              <a:t>fingers have been traced.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3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82" y="1600200"/>
            <a:ext cx="8198117" cy="4057551"/>
          </a:xfrm>
        </p:spPr>
        <p:txBody>
          <a:bodyPr/>
          <a:lstStyle/>
          <a:p>
            <a:pPr lvl="0"/>
            <a:r>
              <a:rPr lang="en-GB" u="sng" dirty="0">
                <a:hlinkClick r:id="rId3"/>
              </a:rPr>
              <a:t>https://themighty.com/video/phrases-kids-said-that-were-code-words-for-im-anxious/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08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Square breathing</a:t>
            </a:r>
            <a:endParaRPr lang="en-GB" dirty="0"/>
          </a:p>
        </p:txBody>
      </p:sp>
      <p:pic>
        <p:nvPicPr>
          <p:cNvPr id="4" name="Content Placeholder 3" descr="CSK_Printable_Shape_Tracing_LETTER_SIZE_pg_1_1024x102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b="12241"/>
          <a:stretch>
            <a:fillRect/>
          </a:stretch>
        </p:blipFill>
        <p:spPr>
          <a:xfrm>
            <a:off x="2360145" y="1700808"/>
            <a:ext cx="4051068" cy="3960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60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Relaxing 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83" y="1244858"/>
            <a:ext cx="8219256" cy="4421088"/>
          </a:xfrm>
        </p:spPr>
        <p:txBody>
          <a:bodyPr>
            <a:normAutofit fontScale="47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Think about your relaxing place and draw or describe it. This could be a real place you</a:t>
            </a:r>
          </a:p>
          <a:p>
            <a:pPr marL="0" indent="0">
              <a:buNone/>
            </a:pPr>
            <a:r>
              <a:rPr lang="en-GB" dirty="0"/>
              <a:t>have been or a picture you may have created in your dreams.</a:t>
            </a:r>
          </a:p>
          <a:p>
            <a:pPr marL="0" indent="0">
              <a:buNone/>
            </a:pPr>
            <a:r>
              <a:rPr lang="en-GB" dirty="0"/>
              <a:t>_ Think about the </a:t>
            </a:r>
            <a:r>
              <a:rPr lang="en-GB" b="1" dirty="0"/>
              <a:t>colours and shapes </a:t>
            </a:r>
            <a:r>
              <a:rPr lang="en-GB" dirty="0"/>
              <a:t>of things.</a:t>
            </a:r>
          </a:p>
          <a:p>
            <a:pPr marL="0" indent="0">
              <a:buNone/>
            </a:pPr>
            <a:r>
              <a:rPr lang="en-GB" dirty="0"/>
              <a:t>_ Imagine </a:t>
            </a:r>
            <a:r>
              <a:rPr lang="en-GB" b="1" dirty="0"/>
              <a:t>sounds </a:t>
            </a:r>
            <a:r>
              <a:rPr lang="en-GB" dirty="0"/>
              <a:t>– seagulls calling, leaves rustling, waves crashing on the sand.</a:t>
            </a:r>
          </a:p>
          <a:p>
            <a:pPr marL="0" indent="0">
              <a:buNone/>
            </a:pPr>
            <a:r>
              <a:rPr lang="en-GB" dirty="0"/>
              <a:t>_ Think about the </a:t>
            </a:r>
            <a:r>
              <a:rPr lang="en-GB" b="1" dirty="0"/>
              <a:t>smell </a:t>
            </a:r>
            <a:r>
              <a:rPr lang="en-GB" dirty="0"/>
              <a:t>– the smell of pine from the trees, the salty sea, cakes baked</a:t>
            </a:r>
          </a:p>
          <a:p>
            <a:pPr marL="0" indent="0">
              <a:buNone/>
            </a:pPr>
            <a:r>
              <a:rPr lang="en-GB" dirty="0"/>
              <a:t>fresh from the oven.</a:t>
            </a:r>
          </a:p>
          <a:p>
            <a:pPr marL="0" indent="0">
              <a:buNone/>
            </a:pPr>
            <a:r>
              <a:rPr lang="en-GB" dirty="0"/>
              <a:t>_ Imagine the sun warming your back or the moonlight shining through the trees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your special relaxing place. To practise using your relaxing place:</a:t>
            </a:r>
          </a:p>
          <a:p>
            <a:pPr marL="0" indent="0">
              <a:buNone/>
            </a:pPr>
            <a:r>
              <a:rPr lang="en-GB" dirty="0"/>
              <a:t>_ Choose a quiet time when you will not be disturbed.</a:t>
            </a:r>
          </a:p>
          <a:p>
            <a:pPr marL="0" indent="0">
              <a:buNone/>
            </a:pPr>
            <a:r>
              <a:rPr lang="en-GB" dirty="0"/>
              <a:t>_ Shut your eyes and imagine your picture.</a:t>
            </a:r>
          </a:p>
          <a:p>
            <a:pPr marL="0" indent="0">
              <a:buNone/>
            </a:pPr>
            <a:r>
              <a:rPr lang="en-GB" dirty="0"/>
              <a:t>_ Describe it to yourself in lots of detail.</a:t>
            </a:r>
          </a:p>
          <a:p>
            <a:pPr marL="0" indent="0">
              <a:buNone/>
            </a:pPr>
            <a:r>
              <a:rPr lang="en-GB" dirty="0"/>
              <a:t>_ As you think of your picture, notice how calm </a:t>
            </a:r>
            <a:r>
              <a:rPr lang="en-GB" dirty="0" smtClean="0"/>
              <a:t>and </a:t>
            </a:r>
            <a:r>
              <a:rPr lang="en-GB" dirty="0"/>
              <a:t>relaxed you become.</a:t>
            </a:r>
          </a:p>
          <a:p>
            <a:pPr marL="0" indent="0">
              <a:buNone/>
            </a:pPr>
            <a:r>
              <a:rPr lang="en-GB" dirty="0"/>
              <a:t>_ Enjoy it and go there whenever you feel anxious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Remember to practise.</a:t>
            </a:r>
          </a:p>
          <a:p>
            <a:pPr marL="0" indent="0">
              <a:buNone/>
            </a:pPr>
            <a:r>
              <a:rPr lang="en-GB" dirty="0"/>
              <a:t>The more you practise, the easier you will find it to imagine your picture</a:t>
            </a:r>
          </a:p>
          <a:p>
            <a:pPr marL="0" indent="0">
              <a:buNone/>
            </a:pPr>
            <a:r>
              <a:rPr lang="en-GB" dirty="0"/>
              <a:t>and the quicker you will become calm.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00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2" y="-243407"/>
            <a:ext cx="7376498" cy="644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5943140"/>
            <a:ext cx="5904657" cy="8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7704856" cy="569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74" y="260647"/>
            <a:ext cx="4064118" cy="57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Sensory Calmer’s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057551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/>
              <a:t>Weighted/deep pressure/calming equipment</a:t>
            </a:r>
          </a:p>
          <a:p>
            <a:pPr lvl="1">
              <a:defRPr/>
            </a:pPr>
            <a:r>
              <a:rPr lang="en-GB" dirty="0"/>
              <a:t>Weighted blanket</a:t>
            </a:r>
          </a:p>
          <a:p>
            <a:pPr lvl="1">
              <a:defRPr/>
            </a:pPr>
            <a:r>
              <a:rPr lang="en-GB" dirty="0"/>
              <a:t>Weighted animals/shoulder snake</a:t>
            </a:r>
          </a:p>
          <a:p>
            <a:pPr lvl="1">
              <a:defRPr/>
            </a:pPr>
            <a:r>
              <a:rPr lang="en-GB" dirty="0"/>
              <a:t>Large ball</a:t>
            </a:r>
          </a:p>
          <a:p>
            <a:pPr>
              <a:defRPr/>
            </a:pPr>
            <a:r>
              <a:rPr lang="en-GB" dirty="0"/>
              <a:t>Tactile equipment</a:t>
            </a:r>
          </a:p>
          <a:p>
            <a:pPr lvl="1">
              <a:defRPr/>
            </a:pPr>
            <a:r>
              <a:rPr lang="en-GB" dirty="0"/>
              <a:t>Rice/bean/corn flour</a:t>
            </a:r>
          </a:p>
          <a:p>
            <a:pPr lvl="1">
              <a:defRPr/>
            </a:pPr>
            <a:r>
              <a:rPr lang="en-GB" dirty="0"/>
              <a:t>Sensory ball</a:t>
            </a:r>
          </a:p>
          <a:p>
            <a:pPr lvl="1">
              <a:defRPr/>
            </a:pPr>
            <a:r>
              <a:rPr lang="en-GB" dirty="0"/>
              <a:t>Silly putty</a:t>
            </a:r>
          </a:p>
          <a:p>
            <a:pPr lvl="1">
              <a:defRPr/>
            </a:pPr>
            <a:r>
              <a:rPr lang="en-GB" dirty="0"/>
              <a:t>Moon sand</a:t>
            </a:r>
          </a:p>
          <a:p>
            <a:pPr>
              <a:defRPr/>
            </a:pPr>
            <a:r>
              <a:rPr lang="en-GB" dirty="0"/>
              <a:t>Oral </a:t>
            </a:r>
            <a:r>
              <a:rPr lang="en-GB" dirty="0" smtClean="0"/>
              <a:t>Motor</a:t>
            </a:r>
          </a:p>
          <a:p>
            <a:pPr lvl="1">
              <a:defRPr/>
            </a:pPr>
            <a:r>
              <a:rPr lang="en-GB" dirty="0" smtClean="0"/>
              <a:t>Bubbles</a:t>
            </a:r>
          </a:p>
          <a:p>
            <a:pPr>
              <a:defRPr/>
            </a:pPr>
            <a:r>
              <a:rPr lang="en-GB" dirty="0" smtClean="0"/>
              <a:t>Some may need the opposite – quiet, space</a:t>
            </a:r>
            <a:endParaRPr lang="en-GB" dirty="0"/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Self Calming and Relaxation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-walk, push a wall, slow breathing, stretch, foot massage</a:t>
            </a:r>
          </a:p>
          <a:p>
            <a:pPr>
              <a:buNone/>
            </a:pPr>
            <a:r>
              <a:rPr lang="en-GB" dirty="0" smtClean="0"/>
              <a:t>-drawing</a:t>
            </a:r>
            <a:r>
              <a:rPr lang="en-GB" dirty="0"/>
              <a:t>, colouring, calm </a:t>
            </a:r>
            <a:r>
              <a:rPr lang="en-GB" dirty="0" smtClean="0"/>
              <a:t>music</a:t>
            </a:r>
          </a:p>
          <a:p>
            <a:pPr>
              <a:buNone/>
            </a:pPr>
            <a:r>
              <a:rPr lang="en-GB" dirty="0" smtClean="0"/>
              <a:t>-Visualising worry box</a:t>
            </a:r>
          </a:p>
          <a:p>
            <a:pPr>
              <a:buNone/>
            </a:pPr>
            <a:r>
              <a:rPr lang="en-GB" dirty="0" smtClean="0"/>
              <a:t>-Lotion smoothies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worry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3989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Kleenex box, decorate it</a:t>
            </a:r>
          </a:p>
          <a:p>
            <a:r>
              <a:rPr lang="en-US" dirty="0" smtClean="0"/>
              <a:t>Write down worries put in box/ picture</a:t>
            </a:r>
          </a:p>
          <a:p>
            <a:r>
              <a:rPr lang="en-US" dirty="0" smtClean="0"/>
              <a:t>Everyday take out worries one by one</a:t>
            </a:r>
          </a:p>
          <a:p>
            <a:r>
              <a:rPr lang="en-US" dirty="0" smtClean="0"/>
              <a:t>Discuss them, problem solve.</a:t>
            </a:r>
          </a:p>
          <a:p>
            <a:r>
              <a:rPr lang="en-US" dirty="0" smtClean="0"/>
              <a:t>If still a worry go back into box</a:t>
            </a:r>
          </a:p>
          <a:p>
            <a:r>
              <a:rPr lang="en-US" dirty="0" smtClean="0"/>
              <a:t>If not rip it up and put it into a box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2414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Applying today’s ideas and resources to your practice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1371600"/>
            <a:ext cx="2686199" cy="4248150"/>
          </a:xfrm>
        </p:spPr>
        <p:txBody>
          <a:bodyPr/>
          <a:lstStyle/>
          <a:p>
            <a:pPr eaLnBrk="1" hangingPunct="1"/>
            <a:endParaRPr lang="en-GB" sz="1800" dirty="0" smtClean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23928" y="1600200"/>
            <a:ext cx="4715247" cy="40195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dirty="0" smtClean="0"/>
              <a:t>What has made you stop and think?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dirty="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dirty="0" smtClean="0"/>
              <a:t>What do you want to learn more about?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b="1" dirty="0" smtClean="0"/>
              <a:t>What one thing are you going to do differently from today?</a:t>
            </a:r>
          </a:p>
        </p:txBody>
      </p:sp>
      <p:pic>
        <p:nvPicPr>
          <p:cNvPr id="94213" name="Picture 6" descr="ANd9GcSEP3-j_VpBNPRRz_0oXfTsHRox7JwsSIS0GDqz2JOTpLQuzfylb8UVLx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493838"/>
            <a:ext cx="1209675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/>
          <a:lstStyle/>
          <a:p>
            <a:r>
              <a:rPr lang="en-GB" dirty="0" smtClean="0"/>
              <a:t>Other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7"/>
            <a:ext cx="7870011" cy="446449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Young Minds helpline: 0808 8025544 </a:t>
            </a:r>
            <a:r>
              <a:rPr lang="en-GB" sz="2400" dirty="0" smtClean="0"/>
              <a:t>(Monday to Friday)</a:t>
            </a:r>
          </a:p>
          <a:p>
            <a:r>
              <a:rPr lang="en-GB" dirty="0" smtClean="0"/>
              <a:t>Off the Record Parent Phone Line (age 11 up) </a:t>
            </a:r>
            <a:r>
              <a:rPr lang="nn-NO" b="1" dirty="0"/>
              <a:t>0808 808 9120</a:t>
            </a:r>
            <a:r>
              <a:rPr lang="nn-NO" dirty="0"/>
              <a:t> (Mon-Fri, 2-5pm</a:t>
            </a:r>
            <a:r>
              <a:rPr lang="nn-NO" dirty="0" smtClean="0"/>
              <a:t>).</a:t>
            </a:r>
          </a:p>
          <a:p>
            <a:r>
              <a:rPr lang="nn-NO" dirty="0" smtClean="0"/>
              <a:t>Off the Record </a:t>
            </a:r>
            <a:r>
              <a:rPr lang="nn-NO" b="1" dirty="0" smtClean="0"/>
              <a:t>Parent Drop In </a:t>
            </a:r>
            <a:r>
              <a:rPr lang="nn-NO" dirty="0" smtClean="0"/>
              <a:t>2nd Wednesday of every month – 6-7.30pm</a:t>
            </a:r>
            <a:endParaRPr lang="en-GB" dirty="0" smtClean="0"/>
          </a:p>
          <a:p>
            <a:r>
              <a:rPr lang="en-GB" i="1" dirty="0" smtClean="0"/>
              <a:t>What to do When You Worry too Much </a:t>
            </a:r>
            <a:r>
              <a:rPr lang="en-GB" dirty="0" smtClean="0"/>
              <a:t>(workbook)</a:t>
            </a:r>
          </a:p>
          <a:p>
            <a:r>
              <a:rPr lang="en-GB" dirty="0">
                <a:hlinkClick r:id="rId3"/>
              </a:rPr>
              <a:t>https://youngminds.org.uk/find-help/for-parents/parents-lounge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- Managing Anxiety in Children – 20 mins clip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0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What is anxiety?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82" y="1600200"/>
            <a:ext cx="8198117" cy="4057551"/>
          </a:xfrm>
        </p:spPr>
        <p:txBody>
          <a:bodyPr/>
          <a:lstStyle/>
          <a:p>
            <a:r>
              <a:rPr lang="en-GB" dirty="0" smtClean="0"/>
              <a:t>A normal response to stress </a:t>
            </a:r>
          </a:p>
          <a:p>
            <a:r>
              <a:rPr lang="en-GB" dirty="0" smtClean="0"/>
              <a:t>It usually passes</a:t>
            </a:r>
          </a:p>
          <a:p>
            <a:r>
              <a:rPr lang="en-GB" dirty="0" smtClean="0"/>
              <a:t>Can be protective – alerts us to danger</a:t>
            </a:r>
          </a:p>
          <a:p>
            <a:r>
              <a:rPr lang="en-GB" dirty="0" smtClean="0"/>
              <a:t>Can help us perform e.g. exam/ competition</a:t>
            </a:r>
          </a:p>
          <a:p>
            <a:r>
              <a:rPr lang="en-GB" dirty="0"/>
              <a:t>Most children learn to cope with different fears and worries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20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404665"/>
            <a:ext cx="8208912" cy="5544616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https://youngminds.org.uk/find-help/for-parents/parents-lounge/</a:t>
            </a:r>
            <a:r>
              <a:rPr lang="en-GB" dirty="0"/>
              <a:t> - School Refusal </a:t>
            </a:r>
            <a:r>
              <a:rPr lang="en-GB" dirty="0" smtClean="0"/>
              <a:t>clip</a:t>
            </a:r>
            <a:endParaRPr lang="en-GB" dirty="0" smtClean="0">
              <a:hlinkClick r:id="rId4"/>
            </a:endParaRPr>
          </a:p>
          <a:p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edocs.southglos.gov.uk/download/successfullymanaginganxietyinformationforchildrenandyoungpeople_601.pdf</a:t>
            </a:r>
            <a:r>
              <a:rPr lang="en-GB" dirty="0" smtClean="0"/>
              <a:t> Online Anxiety Toolkit from South </a:t>
            </a:r>
            <a:r>
              <a:rPr lang="en-GB" dirty="0" err="1" smtClean="0"/>
              <a:t>Glos</a:t>
            </a:r>
            <a:r>
              <a:rPr lang="en-GB" dirty="0" smtClean="0"/>
              <a:t> council. </a:t>
            </a:r>
          </a:p>
          <a:p>
            <a:r>
              <a:rPr lang="en-GB" dirty="0" smtClean="0"/>
              <a:t>Stop, Breathe, Think Kids – mindfulness app (5-11) </a:t>
            </a:r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www.smilingmind.com.au/smiling-mind-app</a:t>
            </a:r>
            <a:r>
              <a:rPr lang="en-GB" dirty="0" smtClean="0"/>
              <a:t> Mindfulness app (free!)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3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718446" cy="440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76905"/>
            <a:ext cx="7488832" cy="10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628" y="274639"/>
            <a:ext cx="7836804" cy="5746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www.youtube.com/watch?v=mtRrxNTnyh8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521564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9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353576" cy="56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683717" cy="11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0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fears by 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05755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Babies – stranger </a:t>
            </a:r>
            <a:r>
              <a:rPr lang="en-GB" dirty="0" smtClean="0"/>
              <a:t>anxiety</a:t>
            </a:r>
            <a:endParaRPr lang="en-GB" dirty="0"/>
          </a:p>
          <a:p>
            <a:r>
              <a:rPr lang="en-GB" dirty="0"/>
              <a:t>Toddlers – separation </a:t>
            </a:r>
            <a:r>
              <a:rPr lang="en-GB" dirty="0" smtClean="0"/>
              <a:t>anxiety</a:t>
            </a:r>
            <a:endParaRPr lang="en-GB" dirty="0"/>
          </a:p>
          <a:p>
            <a:r>
              <a:rPr lang="en-GB" dirty="0"/>
              <a:t>3 years olds – afraid of dark, sleeping alone, dogs</a:t>
            </a:r>
          </a:p>
          <a:p>
            <a:r>
              <a:rPr lang="en-GB" dirty="0" smtClean="0"/>
              <a:t>4-6yrs  </a:t>
            </a:r>
            <a:r>
              <a:rPr lang="en-GB" dirty="0"/>
              <a:t>-</a:t>
            </a:r>
            <a:r>
              <a:rPr lang="en-GB" dirty="0" smtClean="0"/>
              <a:t> </a:t>
            </a:r>
            <a:r>
              <a:rPr lang="en-GB" dirty="0"/>
              <a:t>anxiety not based in reality (monsters, ghosts)</a:t>
            </a:r>
          </a:p>
          <a:p>
            <a:r>
              <a:rPr lang="en-GB" dirty="0" smtClean="0"/>
              <a:t>7-12yrs – </a:t>
            </a:r>
            <a:r>
              <a:rPr lang="en-GB" dirty="0"/>
              <a:t>more aware of real world issues, death, real circumstances that could happen (bodily injury, natural </a:t>
            </a:r>
            <a:r>
              <a:rPr lang="en-GB" dirty="0" smtClean="0"/>
              <a:t>disaster).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3" y="5657751"/>
            <a:ext cx="78488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728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</TotalTime>
  <Words>1247</Words>
  <Application>Microsoft Office PowerPoint</Application>
  <PresentationFormat>On-screen Show (4:3)</PresentationFormat>
  <Paragraphs>198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blank</vt:lpstr>
      <vt:lpstr>Understanding Anxiety in Children</vt:lpstr>
      <vt:lpstr>What we plan to cover: </vt:lpstr>
      <vt:lpstr>PowerPoint Presentation</vt:lpstr>
      <vt:lpstr>What is anxiety?</vt:lpstr>
      <vt:lpstr>PowerPoint Presentation</vt:lpstr>
      <vt:lpstr>PowerPoint Presentation</vt:lpstr>
      <vt:lpstr>PowerPoint Presentation</vt:lpstr>
      <vt:lpstr>PowerPoint Presentation</vt:lpstr>
      <vt:lpstr>Common fears by age</vt:lpstr>
      <vt:lpstr>When is Anxiety a Problem?</vt:lpstr>
      <vt:lpstr>PowerPoint Presentation</vt:lpstr>
      <vt:lpstr>Avoidance!</vt:lpstr>
      <vt:lpstr>PowerPoint Presentation</vt:lpstr>
      <vt:lpstr>Manage Expectations</vt:lpstr>
      <vt:lpstr>Avoidance cycle</vt:lpstr>
      <vt:lpstr>PowerPoint Presentation</vt:lpstr>
      <vt:lpstr>What contributes to anxiety?</vt:lpstr>
      <vt:lpstr>Stressful events that may contribute to anxiety</vt:lpstr>
      <vt:lpstr>What Keeps Anxiety Going</vt:lpstr>
      <vt:lpstr>How to Help: Understanding Anxiety</vt:lpstr>
      <vt:lpstr>Anxiety</vt:lpstr>
      <vt:lpstr>PowerPoint Presentation</vt:lpstr>
      <vt:lpstr>Helpful/unhelpful thoughts</vt:lpstr>
      <vt:lpstr>Examples of Unhelpful thoughts</vt:lpstr>
      <vt:lpstr>Challenging unhelpful thoughts</vt:lpstr>
      <vt:lpstr>How to support your child</vt:lpstr>
      <vt:lpstr>PowerPoint Presentation</vt:lpstr>
      <vt:lpstr>Milkshake breathing</vt:lpstr>
      <vt:lpstr>Tracing fingers</vt:lpstr>
      <vt:lpstr>Square breathing</vt:lpstr>
      <vt:lpstr>Special Relaxing Place</vt:lpstr>
      <vt:lpstr>PowerPoint Presentation</vt:lpstr>
      <vt:lpstr>PowerPoint Presentation</vt:lpstr>
      <vt:lpstr>PowerPoint Presentation</vt:lpstr>
      <vt:lpstr>Sensory Calmer’s </vt:lpstr>
      <vt:lpstr>Self Calming and Relaxation Strategies</vt:lpstr>
      <vt:lpstr>The worry Box</vt:lpstr>
      <vt:lpstr>Applying today’s ideas and resources to your practice</vt:lpstr>
      <vt:lpstr>Other Help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Anxiety in Children</dc:title>
  <dc:creator>Perry, Kate</dc:creator>
  <cp:lastModifiedBy>Olivia Rumph</cp:lastModifiedBy>
  <cp:revision>6</cp:revision>
  <dcterms:created xsi:type="dcterms:W3CDTF">2019-05-21T13:20:43Z</dcterms:created>
  <dcterms:modified xsi:type="dcterms:W3CDTF">2019-06-11T09:44:16Z</dcterms:modified>
</cp:coreProperties>
</file>